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69" r:id="rId3"/>
    <p:sldId id="265" r:id="rId4"/>
    <p:sldId id="271" r:id="rId5"/>
    <p:sldId id="272" r:id="rId6"/>
    <p:sldId id="273" r:id="rId7"/>
    <p:sldId id="277" r:id="rId8"/>
    <p:sldId id="275" r:id="rId9"/>
    <p:sldId id="274" r:id="rId10"/>
    <p:sldId id="278" r:id="rId11"/>
    <p:sldId id="27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33"/>
    <p:restoredTop sz="94682"/>
  </p:normalViewPr>
  <p:slideViewPr>
    <p:cSldViewPr snapToGrid="0">
      <p:cViewPr varScale="1">
        <p:scale>
          <a:sx n="135" d="100"/>
          <a:sy n="135" d="100"/>
        </p:scale>
        <p:origin x="86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02T01:45:57.42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45,'59'2,"1"0,-10-2,9 0,-6 0,-10 0,-11 1,-4-1,13 1,14 0,18-1,13 0,3 0,0 0,-4 0,6 0,-40-1,2 0,5 0,0 0,4-1,0 1,-3-1,-1 0,-6 0,0 0,45-1,-3 0,-39 1,2 1,7-1,2 0,5 0,1 0,2-1,0 0,-7 1,0 0,-4 0,-1 1,-3 0,-2 0,-2 1,0 0,3 0,-2-1,-3 0,-2 1,3-1,-1 0,-1 0,-1 1,47 0,-45 0,1 1,2 0,1 1,8-1,2 0,2 1,1-1,-6 0,-2 0,-10-1,-3 1,24 0,-16 0,-4-1,6 0,5 0,-2 0,-5 0,-10 0,-8 0,-4 1,2 0,4 0,11-1,7 0,4 0,0 0,1 0,0 0,3 0,32 0,-34 0,-12 0,1 0,20 0,22 0,-45 0,-1 0,2 0,1 0,0 0,1 0,3 0,2 0,-1 0,1 0,2 0,0 0,1 1,-1-2,-1 1,0 0,-2-1,-1 0,-5 1,0-1,0 0,1 1,2 0,1 0,5-1,1 0,1 1,-2-1,-7 0,-2 0,32-1,-24 1,-16 0,-7 0,-7 1,-1 0,3 0,4 0,10 0,10 0,14 0,9 0,-1 0,-7 0,-17 0,-9 0,-4 0,-5 1,-5 0,-7-1,2 1,4-1,5 0,-5 0,-11 0,-6 0,7 0,9 0,5 0,-5 0,-16 0,-9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02T01:46:29.26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0,'73'0,"0"0,2 0,-1 0,-8 0,-1 0,-1 0,-1 0,-4 0,1 1,14 2,4 1,9 2,2 0,7 1,2 0,1 0,-3-1,-14-3,-3 0,-4-1,-2-1,-8 0,-2 1,-3-1,-1 1,-7 1,-1-1,39 2,-11-2,-13 0,1 0,-4 2,-8-2,-14 0,-17-1,-13-1,5 0,11 0,11 0,4 0,-12 0,-13 0,-6 1,12 0,-6 1,8-1,-15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05T21:23:11.69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3601 3,'-77'0,"-5"0,1 0,4 0,17 1,21 0,18 0,0-1,-31-1,4 0,-5 1,-10-1,-1 0,-2 0,3 1,-32 0,39 0,18 0,7 0,-4 1,-4 0,0 1,0 0,1 0,-5-1,-11 0,-6 0,-1-1,-12 0,27 0,-19 0,13 0,-23 0,-13 2,38-1,0 1,-50 2,3 2,7-1,9-2,1-2,5-1,6 0,15 0,17 0,14 0,9 0,0 1,-4-1,-11 1,-9 0,-11-1,-3 0,4 0,5 0,9 0,1 0,0 0,-2 0,-2 0,-1 0,2 0,1 0,0 0,-2 0,-1 0,4 1,9 0,6 0,7-1,-5 0,0 0,-4 0,-5 0,11 0,-4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1711EE-13B9-CD44-9341-D8AFC3C08989}" type="datetimeFigureOut">
              <a:rPr lang="en-US" smtClean="0"/>
              <a:t>5/6/24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61828F-07BD-9B44-BCE9-4176D9EDF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585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74E83-B928-3E70-38FB-3B40EB9E3A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5CB0B9-2DBE-DFBA-CF32-69A3B91D3D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761AB2-9373-6B16-23F2-9C289C124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8D009-A452-034E-9CBC-A2E63AC08BF0}" type="datetimeFigureOut">
              <a:rPr lang="en-US" smtClean="0"/>
              <a:t>5/6/24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6EECC5-828B-21CF-09E5-2253595D2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E2CDAC-EFAC-AA72-AF6B-8E43105BB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F546F-C42C-9647-BD98-329EB27E0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274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E8C95-075F-344C-5B26-467C41486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2DAC48-4892-0946-0212-764DFB9841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396201-6BAD-583F-5674-42E26FBF0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8D009-A452-034E-9CBC-A2E63AC08BF0}" type="datetimeFigureOut">
              <a:rPr lang="en-US" smtClean="0"/>
              <a:t>5/6/24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87F7D-EE4B-4423-5B1C-ECFB5F7D9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0D9F50-0238-DC6F-E0DF-D42CB9810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F546F-C42C-9647-BD98-329EB27E0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792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459902-5D02-D9A2-31E2-34643AF54F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13CE16-F8D3-66DF-32BF-999BAF6339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80B28B-FFAA-44BC-F168-F73C5CF65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8D009-A452-034E-9CBC-A2E63AC08BF0}" type="datetimeFigureOut">
              <a:rPr lang="en-US" smtClean="0"/>
              <a:t>5/6/24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AED771-0A11-BFD0-85BB-C906C3ECD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A14F41-5320-6450-A242-1FE4EE42D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F546F-C42C-9647-BD98-329EB27E0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580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56CE7-7230-9031-262B-2D655BF3D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235E21-705E-45FB-CED4-6FBB20C498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C4F334-7F09-2936-9A40-72649BF11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8D009-A452-034E-9CBC-A2E63AC08BF0}" type="datetimeFigureOut">
              <a:rPr lang="en-US" smtClean="0"/>
              <a:t>5/6/24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217582-1C5D-CBDC-0F15-73119FAE9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D2E15C-C356-5558-A1A8-274752513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F546F-C42C-9647-BD98-329EB27E0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986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591E1-14F0-D1E4-4F5C-85C8EA3A4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05F431-52CC-922D-1F1B-C4EB308E67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974941-3207-9909-2C00-4F4FA2403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8D009-A452-034E-9CBC-A2E63AC08BF0}" type="datetimeFigureOut">
              <a:rPr lang="en-US" smtClean="0"/>
              <a:t>5/6/24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CDC470-1590-3571-9F89-990400CB7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36F28-FFF5-E3DD-88F2-EF5D3F312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F546F-C42C-9647-BD98-329EB27E0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504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C50A4-E347-49A5-9FFE-6ACFA39BA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BEBDB-3981-D27F-F117-C4FC75688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C40161-7E33-E0F7-4102-FBF7423045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72E3C8-5DD7-C5BA-4B83-26136B9B5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8D009-A452-034E-9CBC-A2E63AC08BF0}" type="datetimeFigureOut">
              <a:rPr lang="en-US" smtClean="0"/>
              <a:t>5/6/24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8B4CC0-66F1-00D1-9653-D730699AC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F215F7-A4F4-12F3-32E0-6C6E13025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F546F-C42C-9647-BD98-329EB27E0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412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0EF3B-CE73-7BEF-B0BB-4EBF29152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C3455E-68C9-5602-F65D-5957623554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B087CD-E91B-D806-8D43-BD1E6C88B5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C19757-1447-248E-FEE8-D0A9DFBEEE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E1C10F-581F-A44D-54EC-393E1103C0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CA54D1-D9DE-BDD1-02EA-1540AE735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8D009-A452-034E-9CBC-A2E63AC08BF0}" type="datetimeFigureOut">
              <a:rPr lang="en-US" smtClean="0"/>
              <a:t>5/6/24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CBEE4D-DC5C-A7AF-06AE-B654F967B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D0A971-E771-1974-5DBF-0BFDA47A7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F546F-C42C-9647-BD98-329EB27E0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404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1C77D-B912-0DF0-3625-6B3AD9003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599B4C-AF4F-F64D-E459-9A16F9165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8D009-A452-034E-9CBC-A2E63AC08BF0}" type="datetimeFigureOut">
              <a:rPr lang="en-US" smtClean="0"/>
              <a:t>5/6/24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33F08A-C340-5D18-4FA8-7CB191DE0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BAF432-FE23-CD9C-DAB7-C33AB6C03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F546F-C42C-9647-BD98-329EB27E0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557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4F2A91-B0C6-139B-EC06-EBB1D8E55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8D009-A452-034E-9CBC-A2E63AC08BF0}" type="datetimeFigureOut">
              <a:rPr lang="en-US" smtClean="0"/>
              <a:t>5/6/24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B9619C-383A-B507-8042-047D96502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25CCEF-3761-5556-3212-D417CCED0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F546F-C42C-9647-BD98-329EB27E0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969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128B8-0617-B41A-90E4-686911E11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6CA5B0-5F58-11D4-A41D-D459059FA1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810835-8993-DFE3-BE6C-AAA786D274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BCDBCC-BB62-E384-A50D-FDEE2DA19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8D009-A452-034E-9CBC-A2E63AC08BF0}" type="datetimeFigureOut">
              <a:rPr lang="en-US" smtClean="0"/>
              <a:t>5/6/24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53E834-5BB7-396E-AF4C-FFCAEEE58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DC371C-868E-E630-8763-B44BDFEA7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F546F-C42C-9647-BD98-329EB27E0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485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A0EEC-BEF0-C6E0-4601-393CA19D3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E6F4F1-EB1E-AA5C-ADE3-3B21927416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679B8D-3E23-7BBC-C465-14D8B8749B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374900-B97D-2F25-6A14-A7044AEBE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8D009-A452-034E-9CBC-A2E63AC08BF0}" type="datetimeFigureOut">
              <a:rPr lang="en-US" smtClean="0"/>
              <a:t>5/6/24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A394AE-6426-75D2-DCC8-776C2CB5A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191EA0-00EB-EF60-AB71-058AAAD6D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F546F-C42C-9647-BD98-329EB27E0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202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386C69-9805-B38C-5B86-7343F022A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24BD4D-7444-A65C-F163-F3C10B2F96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AA292E-1A3D-2D4F-DFB4-B78C3623C4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E8D009-A452-034E-9CBC-A2E63AC08BF0}" type="datetimeFigureOut">
              <a:rPr lang="en-US" smtClean="0"/>
              <a:t>5/6/24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E868F-A27D-ECB3-A297-831631DE0F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304C8D-D563-42C4-258D-7B0D1395C4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4EF546F-C42C-9647-BD98-329EB27E0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706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5" Type="http://schemas.openxmlformats.org/officeDocument/2006/relationships/image" Target="../media/image60.png"/><Relationship Id="rId4" Type="http://schemas.openxmlformats.org/officeDocument/2006/relationships/customXml" Target="../ink/ink1.xml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3411D1-0E8D-FCBF-7510-3E49862BA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8371" y="165427"/>
            <a:ext cx="11389086" cy="3418594"/>
          </a:xfrm>
        </p:spPr>
        <p:txBody>
          <a:bodyPr anchor="b">
            <a:normAutofit/>
          </a:bodyPr>
          <a:lstStyle/>
          <a:p>
            <a:r>
              <a:rPr lang="en-US" sz="5400" dirty="0"/>
              <a:t>Course Topics In Statistics </a:t>
            </a:r>
            <a:br>
              <a:rPr lang="en-US" sz="5400" dirty="0"/>
            </a:br>
            <a:r>
              <a:rPr lang="en-US" sz="5400" dirty="0"/>
              <a:t>Master’s Degree Programs</a:t>
            </a:r>
            <a:br>
              <a:rPr lang="en-US" sz="5400" dirty="0"/>
            </a:br>
            <a:endParaRPr lang="en-US" sz="5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A590AE-3F96-51BE-82BD-15DA5B6B23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4983276"/>
            <a:ext cx="10512552" cy="112668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Josh Sidney, Ed Coleman, Thomas Reaves, Qiansheng Liang</a:t>
            </a:r>
          </a:p>
        </p:txBody>
      </p:sp>
      <p:sp>
        <p:nvSpPr>
          <p:cNvPr id="28" name="sketch line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18595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9731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0325F2-0D69-DE8E-FA33-D69ABE360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/>
              <a:t>Discussion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CB6455DA-D922-68E0-EEDC-9A539ABC73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84363" y="2556008"/>
            <a:ext cx="6030369" cy="4059416"/>
          </a:xfr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CE9F997-9384-74B1-EABD-322260123FB1}"/>
              </a:ext>
            </a:extLst>
          </p:cNvPr>
          <p:cNvSpPr txBox="1">
            <a:spLocks/>
          </p:cNvSpPr>
          <p:nvPr/>
        </p:nvSpPr>
        <p:spPr>
          <a:xfrm>
            <a:off x="584461" y="2055813"/>
            <a:ext cx="5099902" cy="4059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Evaluation can be difficult and some cases can go either way</a:t>
            </a:r>
          </a:p>
          <a:p>
            <a:r>
              <a:rPr lang="en-US" sz="2200" dirty="0"/>
              <a:t>Overcoverage and undercoverage</a:t>
            </a:r>
          </a:p>
          <a:p>
            <a:r>
              <a:rPr lang="en-US" sz="2200" dirty="0"/>
              <a:t>Statistics Master’s consulting requirement</a:t>
            </a:r>
          </a:p>
          <a:p>
            <a:r>
              <a:rPr lang="en-US" sz="2200" dirty="0"/>
              <a:t>Undergraduate degree calculus requirements</a:t>
            </a:r>
          </a:p>
          <a:p>
            <a:r>
              <a:rPr lang="en-US" sz="2200" dirty="0"/>
              <a:t>Application to major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9065390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0325F2-0D69-DE8E-FA33-D69ABE360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/>
              <a:t>References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CE9F997-9384-74B1-EABD-322260123FB1}"/>
              </a:ext>
            </a:extLst>
          </p:cNvPr>
          <p:cNvSpPr txBox="1">
            <a:spLocks/>
          </p:cNvSpPr>
          <p:nvPr/>
        </p:nvSpPr>
        <p:spPr>
          <a:xfrm>
            <a:off x="584460" y="2055813"/>
            <a:ext cx="10039547" cy="4059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</a:rPr>
              <a:t>Agresti, Alan, and Brent A. Coull. "Approximate is better than “exact” for interval estimation of binomial proportions." </a:t>
            </a:r>
            <a:r>
              <a:rPr lang="en-US" sz="1600" b="0" i="1" dirty="0">
                <a:solidFill>
                  <a:srgbClr val="222222"/>
                </a:solidFill>
                <a:effectLst/>
                <a:highlight>
                  <a:srgbClr val="FFFFFF"/>
                </a:highlight>
              </a:rPr>
              <a:t>The American Statistician</a:t>
            </a:r>
            <a:r>
              <a:rPr lang="en-US" sz="16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</a:rPr>
              <a:t> 52, no. 2 (1998): 119-126. </a:t>
            </a:r>
          </a:p>
          <a:p>
            <a:r>
              <a:rPr lang="en-US" sz="16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</a:rPr>
              <a:t>Brown, Lawrence D., T. Tony Cai, and Anirban DasGupta. "Interval estimation for a binomial proportion." </a:t>
            </a:r>
            <a:r>
              <a:rPr lang="en-US" sz="1600" b="0" i="1" dirty="0">
                <a:solidFill>
                  <a:srgbClr val="222222"/>
                </a:solidFill>
                <a:effectLst/>
                <a:highlight>
                  <a:srgbClr val="FFFFFF"/>
                </a:highlight>
              </a:rPr>
              <a:t>Statistical science</a:t>
            </a:r>
            <a:r>
              <a:rPr lang="en-US" sz="16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</a:rPr>
              <a:t> 16, no. 2 (2001): 101-133.</a:t>
            </a:r>
          </a:p>
          <a:p>
            <a:r>
              <a:rPr lang="en-US" sz="16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</a:rPr>
              <a:t>Wang, Weizhen. "Exact optimal confidence intervals for hypergeometric parameters." </a:t>
            </a:r>
            <a:r>
              <a:rPr lang="en-US" sz="1600" b="0" i="1" dirty="0">
                <a:solidFill>
                  <a:srgbClr val="222222"/>
                </a:solidFill>
                <a:effectLst/>
                <a:highlight>
                  <a:srgbClr val="FFFFFF"/>
                </a:highlight>
              </a:rPr>
              <a:t>Journal of the American Statistical Association</a:t>
            </a:r>
            <a:r>
              <a:rPr lang="en-US" sz="16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</a:rPr>
              <a:t> 110, no. 512 (2015): 1491-149</a:t>
            </a:r>
          </a:p>
          <a:p>
            <a:pPr algn="l"/>
            <a:r>
              <a:rPr lang="en-US" sz="1600" b="0" i="0" dirty="0">
                <a:effectLst/>
              </a:rPr>
              <a:t>J. Manitz, M. Hempelmann, G. Kauermann, </a:t>
            </a:r>
            <a:r>
              <a:rPr lang="en-US" sz="1600" b="0" i="1" dirty="0">
                <a:effectLst/>
              </a:rPr>
              <a:t>et al.</a:t>
            </a:r>
            <a:r>
              <a:rPr lang="en-US" sz="1600" dirty="0"/>
              <a:t> </a:t>
            </a:r>
            <a:r>
              <a:rPr lang="en-US" sz="1600" b="0" i="0" dirty="0">
                <a:effectLst/>
              </a:rPr>
              <a:t>samplingbook: survey Sampling Procedures. R package</a:t>
            </a:r>
          </a:p>
        </p:txBody>
      </p:sp>
    </p:spTree>
    <p:extLst>
      <p:ext uri="{BB962C8B-B14F-4D97-AF65-F5344CB8AC3E}">
        <p14:creationId xmlns:p14="http://schemas.microsoft.com/office/powerpoint/2010/main" val="502615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0325F2-0D69-DE8E-FA33-D69ABE360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/>
              <a:t>Objective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D2BA1C-C0EB-DAB7-842F-8FF637B55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5813"/>
            <a:ext cx="10853928" cy="2646235"/>
          </a:xfrm>
        </p:spPr>
        <p:txBody>
          <a:bodyPr>
            <a:normAutofit/>
          </a:bodyPr>
          <a:lstStyle/>
          <a:p>
            <a:r>
              <a:rPr lang="en-US" sz="2200" dirty="0"/>
              <a:t>Understand the prevalence of specific topics in required coursework</a:t>
            </a:r>
          </a:p>
          <a:p>
            <a:r>
              <a:rPr lang="en-US" sz="2200" dirty="0"/>
              <a:t>Topics considered: Sampling Methods, Bayesian Methods and Experimental Design</a:t>
            </a:r>
          </a:p>
          <a:p>
            <a:r>
              <a:rPr lang="en-US" sz="2200" dirty="0"/>
              <a:t>Goal is to estimate the proportion of programs that require exposure to these topics </a:t>
            </a:r>
          </a:p>
        </p:txBody>
      </p:sp>
    </p:spTree>
    <p:extLst>
      <p:ext uri="{BB962C8B-B14F-4D97-AF65-F5344CB8AC3E}">
        <p14:creationId xmlns:p14="http://schemas.microsoft.com/office/powerpoint/2010/main" val="3738732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0325F2-0D69-DE8E-FA33-D69ABE360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/>
              <a:t>Frame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D2BA1C-C0EB-DAB7-842F-8FF637B55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034" y="2055813"/>
            <a:ext cx="11017443" cy="1061999"/>
          </a:xfrm>
        </p:spPr>
        <p:txBody>
          <a:bodyPr>
            <a:normAutofit/>
          </a:bodyPr>
          <a:lstStyle/>
          <a:p>
            <a:r>
              <a:rPr lang="en-US" sz="2200" dirty="0"/>
              <a:t>We used datasets from the American Statistical Association to construct our frame.</a:t>
            </a:r>
          </a:p>
          <a:p>
            <a:r>
              <a:rPr lang="en-US" sz="2200" dirty="0"/>
              <a:t>Datasets listed the institutions granting master’s degrees in statistics and biostatistics</a:t>
            </a:r>
          </a:p>
        </p:txBody>
      </p:sp>
      <p:pic>
        <p:nvPicPr>
          <p:cNvPr id="7" name="Picture 6" descr="A logo for statistical embling practice and professional&#10;&#10;Description automatically generated">
            <a:extLst>
              <a:ext uri="{FF2B5EF4-FFF2-40B4-BE49-F238E27FC236}">
                <a16:creationId xmlns:a16="http://schemas.microsoft.com/office/drawing/2014/main" id="{EDE69FF7-E07D-AF42-D08D-B80D26B892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132" y="3829546"/>
            <a:ext cx="4434648" cy="1684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946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0325F2-0D69-DE8E-FA33-D69ABE360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/>
              <a:t>Sampling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D2BA1C-C0EB-DAB7-842F-8FF637B55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76" y="1942691"/>
            <a:ext cx="10515600" cy="1964695"/>
          </a:xfrm>
        </p:spPr>
        <p:txBody>
          <a:bodyPr>
            <a:normAutofit/>
          </a:bodyPr>
          <a:lstStyle/>
          <a:p>
            <a:r>
              <a:rPr lang="en-US" sz="2200" dirty="0"/>
              <a:t>Stratified on the ASA’s classification of a program</a:t>
            </a:r>
          </a:p>
          <a:p>
            <a:r>
              <a:rPr lang="en-US" sz="2200" dirty="0"/>
              <a:t>Simple random samples were taken within each strata.</a:t>
            </a:r>
          </a:p>
          <a:p>
            <a:r>
              <a:rPr lang="en-US" sz="2200" dirty="0"/>
              <a:t>Strata sample sizes were proportional to their size in the population</a:t>
            </a:r>
          </a:p>
          <a:p>
            <a:endParaRPr lang="en-US" sz="22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2A77AFA-D947-3BC2-0C16-04AF60149B86}"/>
              </a:ext>
            </a:extLst>
          </p:cNvPr>
          <p:cNvSpPr txBox="1"/>
          <p:nvPr/>
        </p:nvSpPr>
        <p:spPr>
          <a:xfrm>
            <a:off x="553872" y="3993572"/>
            <a:ext cx="4546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Frame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3E24819-1CB5-6485-A575-EA56F45719E5}"/>
              </a:ext>
            </a:extLst>
          </p:cNvPr>
          <p:cNvSpPr txBox="1"/>
          <p:nvPr/>
        </p:nvSpPr>
        <p:spPr>
          <a:xfrm>
            <a:off x="6976935" y="4054837"/>
            <a:ext cx="4546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Sample</a:t>
            </a:r>
          </a:p>
        </p:txBody>
      </p:sp>
      <p:sp>
        <p:nvSpPr>
          <p:cNvPr id="18" name="Right Arrow 17">
            <a:extLst>
              <a:ext uri="{FF2B5EF4-FFF2-40B4-BE49-F238E27FC236}">
                <a16:creationId xmlns:a16="http://schemas.microsoft.com/office/drawing/2014/main" id="{6970C9C9-5C39-C620-5342-0E8C6369AC0A}"/>
              </a:ext>
            </a:extLst>
          </p:cNvPr>
          <p:cNvSpPr/>
          <p:nvPr/>
        </p:nvSpPr>
        <p:spPr>
          <a:xfrm>
            <a:off x="5568550" y="4965868"/>
            <a:ext cx="788709" cy="42951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blue and white rectangular object with black numbers&#10;&#10;Description automatically generated">
            <a:extLst>
              <a:ext uri="{FF2B5EF4-FFF2-40B4-BE49-F238E27FC236}">
                <a16:creationId xmlns:a16="http://schemas.microsoft.com/office/drawing/2014/main" id="{CF8058D0-D99C-B7A2-3FB6-0661F5FB9E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1376" y="4513069"/>
            <a:ext cx="4660900" cy="1066800"/>
          </a:xfrm>
          <a:prstGeom prst="rect">
            <a:avLst/>
          </a:prstGeom>
        </p:spPr>
      </p:pic>
      <p:pic>
        <p:nvPicPr>
          <p:cNvPr id="15" name="Picture 14" descr="A blue and white text with black numbers&#10;&#10;Description automatically generated">
            <a:extLst>
              <a:ext uri="{FF2B5EF4-FFF2-40B4-BE49-F238E27FC236}">
                <a16:creationId xmlns:a16="http://schemas.microsoft.com/office/drawing/2014/main" id="{81FB0301-AC88-7CC4-D326-C2EBE52CCD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676" y="4382347"/>
            <a:ext cx="4306214" cy="1219679"/>
          </a:xfrm>
          <a:prstGeom prst="rect">
            <a:avLst/>
          </a:prstGeom>
        </p:spPr>
      </p:pic>
      <p:pic>
        <p:nvPicPr>
          <p:cNvPr id="21" name="Picture 20" descr="A close up of a sign&#10;&#10;Description automatically generated">
            <a:extLst>
              <a:ext uri="{FF2B5EF4-FFF2-40B4-BE49-F238E27FC236}">
                <a16:creationId xmlns:a16="http://schemas.microsoft.com/office/drawing/2014/main" id="{15C39C16-E8C1-A316-71F5-38E76C654C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9876" y="5831254"/>
            <a:ext cx="32639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505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0325F2-0D69-DE8E-FA33-D69ABE360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/>
              <a:t>Measurement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Content Placeholder 11" descr="A close-up of a text&#10;&#10;Description automatically generated">
            <a:extLst>
              <a:ext uri="{FF2B5EF4-FFF2-40B4-BE49-F238E27FC236}">
                <a16:creationId xmlns:a16="http://schemas.microsoft.com/office/drawing/2014/main" id="{A5FC92D7-47A7-1DE8-EED2-8B075D3A33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1629" y="3579376"/>
            <a:ext cx="5770275" cy="1767867"/>
          </a:xfr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D47BABC-39AA-BC15-57C6-BE3FD826A587}"/>
              </a:ext>
            </a:extLst>
          </p:cNvPr>
          <p:cNvSpPr txBox="1">
            <a:spLocks/>
          </p:cNvSpPr>
          <p:nvPr/>
        </p:nvSpPr>
        <p:spPr>
          <a:xfrm>
            <a:off x="838201" y="2055813"/>
            <a:ext cx="9964918" cy="10785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Examined course descriptions from course catalogues and program handbooks</a:t>
            </a:r>
          </a:p>
          <a:p>
            <a:r>
              <a:rPr lang="en-US" sz="2200" dirty="0"/>
              <a:t>Subjective!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407E202-9AC0-AB62-BA94-4C75DCDABF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2078" y="3523509"/>
            <a:ext cx="5346700" cy="18796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63EC2039-0480-7C96-0353-79FBBBD0680E}"/>
                  </a:ext>
                </a:extLst>
              </p14:cNvPr>
              <p14:cNvContentPartPr/>
              <p14:nvPr/>
            </p14:nvContentPartPr>
            <p14:xfrm>
              <a:off x="3130273" y="4281184"/>
              <a:ext cx="3050640" cy="187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63EC2039-0480-7C96-0353-79FBBBD0680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76633" y="4173184"/>
                <a:ext cx="3158280" cy="23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DA2BB6A5-7E6B-5858-88C3-898CBA72CDB8}"/>
                  </a:ext>
                </a:extLst>
              </p14:cNvPr>
              <p14:cNvContentPartPr/>
              <p14:nvPr/>
            </p14:nvContentPartPr>
            <p14:xfrm>
              <a:off x="7344793" y="4412584"/>
              <a:ext cx="1008360" cy="334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DA2BB6A5-7E6B-5858-88C3-898CBA72CDB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291153" y="4304584"/>
                <a:ext cx="1116000" cy="24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313C8D3-0DD9-5617-6A85-44FA44762244}"/>
                  </a:ext>
                </a:extLst>
              </p14:cNvPr>
              <p14:cNvContentPartPr/>
              <p14:nvPr/>
            </p14:nvContentPartPr>
            <p14:xfrm>
              <a:off x="560976" y="4975824"/>
              <a:ext cx="1296360" cy="151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313C8D3-0DD9-5617-6A85-44FA4476224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6976" y="4868184"/>
                <a:ext cx="1404000" cy="230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19852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0325F2-0D69-DE8E-FA33-D69ABE360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/>
              <a:t>Statistical Methods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29C0497-1FEF-DFCE-8FD2-B9146E3A77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5813"/>
            <a:ext cx="10853928" cy="2837830"/>
          </a:xfrm>
        </p:spPr>
        <p:txBody>
          <a:bodyPr>
            <a:normAutofit/>
          </a:bodyPr>
          <a:lstStyle/>
          <a:p>
            <a:r>
              <a:rPr lang="en-US" sz="2200" dirty="0"/>
              <a:t>Exact confidence intervals using the hypergeometric distribution.</a:t>
            </a:r>
          </a:p>
          <a:p>
            <a:r>
              <a:rPr lang="en-US" sz="2200" dirty="0"/>
              <a:t>Agresti and Coull 1998</a:t>
            </a:r>
          </a:p>
          <a:p>
            <a:r>
              <a:rPr lang="en-US" sz="2200" dirty="0"/>
              <a:t>Brown, Cai and DasGupta 2001</a:t>
            </a:r>
          </a:p>
          <a:p>
            <a:r>
              <a:rPr lang="en-US" sz="2200" dirty="0"/>
              <a:t>Wang 2015</a:t>
            </a:r>
          </a:p>
          <a:p>
            <a:r>
              <a:rPr lang="en-US" sz="2200" dirty="0"/>
              <a:t>Sprop function in R</a:t>
            </a:r>
          </a:p>
        </p:txBody>
      </p:sp>
    </p:spTree>
    <p:extLst>
      <p:ext uri="{BB962C8B-B14F-4D97-AF65-F5344CB8AC3E}">
        <p14:creationId xmlns:p14="http://schemas.microsoft.com/office/powerpoint/2010/main" val="4174273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0325F2-0D69-DE8E-FA33-D69ABE360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/>
              <a:t>Results: Sampling Methods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blue and white background with black text&#10;&#10;Description automatically generated">
            <a:extLst>
              <a:ext uri="{FF2B5EF4-FFF2-40B4-BE49-F238E27FC236}">
                <a16:creationId xmlns:a16="http://schemas.microsoft.com/office/drawing/2014/main" id="{34B4A201-0174-1BC4-3070-509E483A7F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0901" y="3976395"/>
            <a:ext cx="4900332" cy="1228972"/>
          </a:xfrm>
          <a:prstGeom prst="rect">
            <a:avLst/>
          </a:prstGeom>
        </p:spPr>
      </p:pic>
      <p:pic>
        <p:nvPicPr>
          <p:cNvPr id="14" name="Picture 13" descr="A graph of a number of sampling methods&#10;&#10;Description automatically generated with medium confidence">
            <a:extLst>
              <a:ext uri="{FF2B5EF4-FFF2-40B4-BE49-F238E27FC236}">
                <a16:creationId xmlns:a16="http://schemas.microsoft.com/office/drawing/2014/main" id="{873F7B90-4F33-F92F-B99B-C2FAE2D400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036" y="2688888"/>
            <a:ext cx="5144146" cy="3803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206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0325F2-0D69-DE8E-FA33-D69ABE360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/>
              <a:t>Results: Bayesian Methods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A white and blue text with black numbers&#10;&#10;Description automatically generated">
            <a:extLst>
              <a:ext uri="{FF2B5EF4-FFF2-40B4-BE49-F238E27FC236}">
                <a16:creationId xmlns:a16="http://schemas.microsoft.com/office/drawing/2014/main" id="{2585CFFB-0669-E2B6-1B7F-709E348FF9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2738" y="3923996"/>
            <a:ext cx="4656214" cy="1477144"/>
          </a:xfrm>
          <a:prstGeom prst="rect">
            <a:avLst/>
          </a:prstGeom>
        </p:spPr>
      </p:pic>
      <p:pic>
        <p:nvPicPr>
          <p:cNvPr id="20" name="Picture 19" descr="A graph showing a number of methods&#10;&#10;Description automatically generated with medium confidence">
            <a:extLst>
              <a:ext uri="{FF2B5EF4-FFF2-40B4-BE49-F238E27FC236}">
                <a16:creationId xmlns:a16="http://schemas.microsoft.com/office/drawing/2014/main" id="{E98B8FE9-97A5-49B7-67E4-8223D33D3D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820" y="2901193"/>
            <a:ext cx="5737017" cy="358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943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0325F2-0D69-DE8E-FA33-D69ABE360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/>
              <a:t>Results: Experimental Design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A graph with red dots and black text&#10;&#10;Description automatically generated">
            <a:extLst>
              <a:ext uri="{FF2B5EF4-FFF2-40B4-BE49-F238E27FC236}">
                <a16:creationId xmlns:a16="http://schemas.microsoft.com/office/drawing/2014/main" id="{41CBFC22-C2A3-6B7D-5C7F-6A25DBFD09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036" y="2821259"/>
            <a:ext cx="6095959" cy="3653328"/>
          </a:xfrm>
          <a:prstGeom prst="rect">
            <a:avLst/>
          </a:prstGeom>
        </p:spPr>
      </p:pic>
      <p:pic>
        <p:nvPicPr>
          <p:cNvPr id="18" name="Picture 17" descr="A white and blue text with black numbers&#10;&#10;Description automatically generated">
            <a:extLst>
              <a:ext uri="{FF2B5EF4-FFF2-40B4-BE49-F238E27FC236}">
                <a16:creationId xmlns:a16="http://schemas.microsoft.com/office/drawing/2014/main" id="{BFE946C9-F6A6-CDC5-F710-910B2725C9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8579" y="3992978"/>
            <a:ext cx="4185623" cy="130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3955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9177</TotalTime>
  <Words>311</Words>
  <Application>Microsoft Macintosh PowerPoint</Application>
  <PresentationFormat>Widescreen</PresentationFormat>
  <Paragraphs>38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Aptos</vt:lpstr>
      <vt:lpstr>Aptos Display</vt:lpstr>
      <vt:lpstr>Arial</vt:lpstr>
      <vt:lpstr>Office Theme</vt:lpstr>
      <vt:lpstr>Course Topics In Statistics  Master’s Degree Programs </vt:lpstr>
      <vt:lpstr>Objective</vt:lpstr>
      <vt:lpstr>Frame</vt:lpstr>
      <vt:lpstr>Sampling</vt:lpstr>
      <vt:lpstr>Measurement</vt:lpstr>
      <vt:lpstr>Statistical Methods</vt:lpstr>
      <vt:lpstr>Results: Sampling Methods</vt:lpstr>
      <vt:lpstr>Results: Bayesian Methods</vt:lpstr>
      <vt:lpstr>Results: Experimental Design</vt:lpstr>
      <vt:lpstr>Discussion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 Studying Economics Make You Rich? A Regression Discontinuity Analysis of the Returns to College Major   (Bleemer and Mehta 2022)</dc:title>
  <dc:creator>Sidney, Joshua</dc:creator>
  <cp:lastModifiedBy>Sidney, Joshua</cp:lastModifiedBy>
  <cp:revision>47</cp:revision>
  <dcterms:created xsi:type="dcterms:W3CDTF">2024-04-07T19:46:57Z</dcterms:created>
  <dcterms:modified xsi:type="dcterms:W3CDTF">2024-05-06T21:16:02Z</dcterms:modified>
</cp:coreProperties>
</file>